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2" r:id="rId8"/>
    <p:sldId id="263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58" autoAdjust="0"/>
    <p:restoredTop sz="94660"/>
  </p:normalViewPr>
  <p:slideViewPr>
    <p:cSldViewPr snapToGrid="0">
      <p:cViewPr varScale="1">
        <p:scale>
          <a:sx n="63" d="100"/>
          <a:sy n="63" d="100"/>
        </p:scale>
        <p:origin x="14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6241A-D12B-471F-82E0-559B5D16774E}" type="datetimeFigureOut">
              <a:rPr lang="es-ES" smtClean="0"/>
              <a:t>23/05/2023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3317-C2B9-442A-B717-46FBC075C8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71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6241A-D12B-471F-82E0-559B5D16774E}" type="datetimeFigureOut">
              <a:rPr lang="es-ES" smtClean="0"/>
              <a:t>23/05/2023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3317-C2B9-442A-B717-46FBC075C8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4315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6241A-D12B-471F-82E0-559B5D16774E}" type="datetimeFigureOut">
              <a:rPr lang="es-ES" smtClean="0"/>
              <a:t>23/05/2023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3317-C2B9-442A-B717-46FBC075C8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0490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6241A-D12B-471F-82E0-559B5D16774E}" type="datetimeFigureOut">
              <a:rPr lang="es-ES" smtClean="0"/>
              <a:t>23/05/2023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3317-C2B9-442A-B717-46FBC075C8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2023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6241A-D12B-471F-82E0-559B5D16774E}" type="datetimeFigureOut">
              <a:rPr lang="es-ES" smtClean="0"/>
              <a:t>23/05/2023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3317-C2B9-442A-B717-46FBC075C8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3271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6241A-D12B-471F-82E0-559B5D16774E}" type="datetimeFigureOut">
              <a:rPr lang="es-ES" smtClean="0"/>
              <a:t>23/05/2023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3317-C2B9-442A-B717-46FBC075C8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2372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6241A-D12B-471F-82E0-559B5D16774E}" type="datetimeFigureOut">
              <a:rPr lang="es-ES" smtClean="0"/>
              <a:t>23/05/2023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3317-C2B9-442A-B717-46FBC075C8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4929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6241A-D12B-471F-82E0-559B5D16774E}" type="datetimeFigureOut">
              <a:rPr lang="es-ES" smtClean="0"/>
              <a:t>23/05/2023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3317-C2B9-442A-B717-46FBC075C8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5161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6241A-D12B-471F-82E0-559B5D16774E}" type="datetimeFigureOut">
              <a:rPr lang="es-ES" smtClean="0"/>
              <a:t>23/05/2023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3317-C2B9-442A-B717-46FBC075C8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9723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6241A-D12B-471F-82E0-559B5D16774E}" type="datetimeFigureOut">
              <a:rPr lang="es-ES" smtClean="0"/>
              <a:t>23/05/2023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3317-C2B9-442A-B717-46FBC075C8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8432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6241A-D12B-471F-82E0-559B5D16774E}" type="datetimeFigureOut">
              <a:rPr lang="es-ES" smtClean="0"/>
              <a:t>23/05/2023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3317-C2B9-442A-B717-46FBC075C8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7379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6241A-D12B-471F-82E0-559B5D16774E}" type="datetimeFigureOut">
              <a:rPr lang="es-ES" smtClean="0"/>
              <a:t>23/05/2023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93317-C2B9-442A-B717-46FBC075C8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2847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132381" y="4917028"/>
            <a:ext cx="4019857" cy="10038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5132173" y="5923006"/>
            <a:ext cx="4020065" cy="9432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3C89274-237D-894B-899C-D2CDADE6E685}"/>
              </a:ext>
            </a:extLst>
          </p:cNvPr>
          <p:cNvSpPr txBox="1"/>
          <p:nvPr/>
        </p:nvSpPr>
        <p:spPr>
          <a:xfrm>
            <a:off x="5248080" y="194265"/>
            <a:ext cx="38607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dirty="0">
                <a:latin typeface="+mj-lt"/>
              </a:rPr>
              <a:t>CURSO DE ESPECIALIZACIÓN EN </a:t>
            </a:r>
            <a:r>
              <a:rPr lang="es-ES" sz="2800" dirty="0">
                <a:solidFill>
                  <a:srgbClr val="FF0000"/>
                </a:solidFill>
                <a:latin typeface="+mj-lt"/>
              </a:rPr>
              <a:t>CIRUGÍA ONCOPLÁSTICA DE LA MAMA</a:t>
            </a:r>
          </a:p>
        </p:txBody>
      </p:sp>
      <p:pic>
        <p:nvPicPr>
          <p:cNvPr id="18" name="Picture 2" descr="Logo de correo diseño editable">
            <a:extLst>
              <a:ext uri="{FF2B5EF4-FFF2-40B4-BE49-F238E27FC236}">
                <a16:creationId xmlns:a16="http://schemas.microsoft.com/office/drawing/2014/main" id="{B6C86397-F84F-F1E4-3230-7101319AD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820" y="5165000"/>
            <a:ext cx="401255" cy="40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D5975C91-51A4-E7C2-AEED-5919C0F1E35E}"/>
              </a:ext>
            </a:extLst>
          </p:cNvPr>
          <p:cNvSpPr txBox="1"/>
          <p:nvPr/>
        </p:nvSpPr>
        <p:spPr>
          <a:xfrm>
            <a:off x="6270547" y="5180371"/>
            <a:ext cx="3023287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1" dirty="0" err="1">
                <a:latin typeface="+mj-lt"/>
              </a:rPr>
              <a:t>oncoplasticabarcelona@gmail.com</a:t>
            </a:r>
            <a:endParaRPr lang="es-ES" sz="1401" dirty="0">
              <a:latin typeface="+mj-lt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1A47AF3-774C-B10F-A62F-A26F50F47543}"/>
              </a:ext>
            </a:extLst>
          </p:cNvPr>
          <p:cNvSpPr txBox="1"/>
          <p:nvPr/>
        </p:nvSpPr>
        <p:spPr>
          <a:xfrm>
            <a:off x="5175735" y="2567846"/>
            <a:ext cx="3896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>
                <a:latin typeface="+mj-lt"/>
              </a:rPr>
              <a:t>Hospital </a:t>
            </a:r>
            <a:r>
              <a:rPr lang="es-ES" dirty="0" err="1">
                <a:latin typeface="+mj-lt"/>
              </a:rPr>
              <a:t>Germans</a:t>
            </a:r>
            <a:r>
              <a:rPr lang="es-ES" dirty="0">
                <a:latin typeface="+mj-lt"/>
              </a:rPr>
              <a:t> </a:t>
            </a:r>
            <a:r>
              <a:rPr lang="es-ES" dirty="0" err="1">
                <a:latin typeface="+mj-lt"/>
              </a:rPr>
              <a:t>Trias</a:t>
            </a:r>
            <a:r>
              <a:rPr lang="es-ES" dirty="0">
                <a:latin typeface="+mj-lt"/>
              </a:rPr>
              <a:t> i Pujol</a:t>
            </a:r>
          </a:p>
          <a:p>
            <a:pPr algn="r"/>
            <a:r>
              <a:rPr lang="es-ES" dirty="0">
                <a:latin typeface="+mj-lt"/>
              </a:rPr>
              <a:t>Badalona. Barcelona</a:t>
            </a:r>
          </a:p>
        </p:txBody>
      </p:sp>
      <p:pic>
        <p:nvPicPr>
          <p:cNvPr id="16" name="Picture 6" descr="Hospital Universitario Germans Trias i Pujol - Wikipedia, la enciclopedia  libre">
            <a:extLst>
              <a:ext uri="{FF2B5EF4-FFF2-40B4-BE49-F238E27FC236}">
                <a16:creationId xmlns:a16="http://schemas.microsoft.com/office/drawing/2014/main" id="{1133E7A1-45EF-5BAB-EDAD-7E7B25233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381" y="6116320"/>
            <a:ext cx="1051458" cy="40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>
            <a:extLst>
              <a:ext uri="{FF2B5EF4-FFF2-40B4-BE49-F238E27FC236}">
                <a16:creationId xmlns:a16="http://schemas.microsoft.com/office/drawing/2014/main" id="{C79BBB0A-00F9-F363-F0F8-760083EB9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219" y="6116320"/>
            <a:ext cx="843152" cy="39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5979" y="0"/>
            <a:ext cx="6868360" cy="6868360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D5975C91-51A4-E7C2-AEED-5919C0F1E35E}"/>
              </a:ext>
            </a:extLst>
          </p:cNvPr>
          <p:cNvSpPr txBox="1"/>
          <p:nvPr/>
        </p:nvSpPr>
        <p:spPr>
          <a:xfrm>
            <a:off x="5686224" y="4884076"/>
            <a:ext cx="3023287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1" dirty="0">
                <a:latin typeface="+mj-lt"/>
              </a:rPr>
              <a:t>Más información / Inscripciones: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6161705" y="3813107"/>
            <a:ext cx="2947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>
                <a:latin typeface="+mj-lt"/>
              </a:rPr>
              <a:t>Online 01/11/23 - 31/12/23</a:t>
            </a:r>
          </a:p>
          <a:p>
            <a:pPr algn="r"/>
            <a:r>
              <a:rPr lang="es-ES" sz="1400" dirty="0">
                <a:latin typeface="+mj-lt"/>
              </a:rPr>
              <a:t>Presencial 27/11/23 - 01/12/23</a:t>
            </a:r>
          </a:p>
        </p:txBody>
      </p:sp>
      <p:pic>
        <p:nvPicPr>
          <p:cNvPr id="22" name="Picture 10" descr="Universitat de Girona (UdG) | OCUD">
            <a:extLst>
              <a:ext uri="{FF2B5EF4-FFF2-40B4-BE49-F238E27FC236}">
                <a16:creationId xmlns:a16="http://schemas.microsoft.com/office/drawing/2014/main" id="{057CA2AF-228E-3687-ED29-93E080A36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752" y="6100170"/>
            <a:ext cx="1610248" cy="40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5809341" y="5507839"/>
            <a:ext cx="3244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>
                <a:latin typeface="+mj-lt"/>
              </a:rPr>
              <a:t>Telf</a:t>
            </a:r>
            <a:r>
              <a:rPr lang="es-ES" sz="1400" dirty="0">
                <a:latin typeface="+mj-lt"/>
              </a:rPr>
              <a:t>	 934978918</a:t>
            </a:r>
          </a:p>
        </p:txBody>
      </p:sp>
      <p:pic>
        <p:nvPicPr>
          <p:cNvPr id="1028" name="Picture 4" descr="SESPM. Sociedad Española de Senología y Patología Mamaria">
            <a:extLst>
              <a:ext uri="{FF2B5EF4-FFF2-40B4-BE49-F238E27FC236}">
                <a16:creationId xmlns:a16="http://schemas.microsoft.com/office/drawing/2014/main" id="{B143E352-8179-4A8C-8A39-0E80907CB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5347" y="6162761"/>
            <a:ext cx="4630385" cy="71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255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F0A5296A-FA3E-452F-0EFD-E0E178700AA9}"/>
              </a:ext>
            </a:extLst>
          </p:cNvPr>
          <p:cNvSpPr txBox="1"/>
          <p:nvPr/>
        </p:nvSpPr>
        <p:spPr>
          <a:xfrm>
            <a:off x="486736" y="441910"/>
            <a:ext cx="7391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dirty="0">
                <a:latin typeface="+mj-lt"/>
              </a:rPr>
              <a:t>La </a:t>
            </a:r>
            <a:r>
              <a:rPr lang="es-ES" b="1" dirty="0">
                <a:solidFill>
                  <a:srgbClr val="FF0000"/>
                </a:solidFill>
                <a:latin typeface="+mj-lt"/>
              </a:rPr>
              <a:t>cirugía </a:t>
            </a:r>
            <a:r>
              <a:rPr lang="es-ES" b="1" dirty="0" err="1">
                <a:solidFill>
                  <a:srgbClr val="FF0000"/>
                </a:solidFill>
                <a:latin typeface="+mj-lt"/>
              </a:rPr>
              <a:t>oncoplástica</a:t>
            </a:r>
            <a:r>
              <a:rPr lang="es-ES" dirty="0">
                <a:latin typeface="+mj-lt"/>
              </a:rPr>
              <a:t> de la mama consiste en abordar la resección de los</a:t>
            </a:r>
          </a:p>
          <a:p>
            <a:pPr>
              <a:lnSpc>
                <a:spcPct val="150000"/>
              </a:lnSpc>
            </a:pPr>
            <a:r>
              <a:rPr lang="es-ES" dirty="0">
                <a:latin typeface="+mj-lt"/>
              </a:rPr>
              <a:t>tumores y posterior remodelación de la mama mediante técnicas propias de cirugía plástica para </a:t>
            </a:r>
            <a:r>
              <a:rPr lang="es-ES" b="1" dirty="0">
                <a:latin typeface="+mj-lt"/>
              </a:rPr>
              <a:t>minimizar les secuelas</a:t>
            </a:r>
            <a:r>
              <a:rPr lang="es-ES" dirty="0">
                <a:latin typeface="+mj-lt"/>
              </a:rPr>
              <a:t> estéticas y funcionales de la cirugía. Además, estas técnicas permiten realizar </a:t>
            </a:r>
            <a:r>
              <a:rPr lang="es-ES" b="1" dirty="0">
                <a:latin typeface="+mj-lt"/>
              </a:rPr>
              <a:t>resecciones más amplias</a:t>
            </a:r>
            <a:r>
              <a:rPr lang="es-ES" dirty="0">
                <a:latin typeface="+mj-lt"/>
              </a:rPr>
              <a:t>, con </a:t>
            </a:r>
            <a:r>
              <a:rPr lang="es-ES" b="1" dirty="0">
                <a:latin typeface="+mj-lt"/>
              </a:rPr>
              <a:t>menos morbilidad</a:t>
            </a:r>
            <a:r>
              <a:rPr lang="es-ES" dirty="0">
                <a:latin typeface="+mj-lt"/>
              </a:rPr>
              <a:t> y solucionando el defecto de forma </a:t>
            </a:r>
            <a:r>
              <a:rPr lang="es-ES" b="1" dirty="0">
                <a:latin typeface="+mj-lt"/>
              </a:rPr>
              <a:t>inmediata y definitiva</a:t>
            </a:r>
            <a:r>
              <a:rPr lang="es-ES" dirty="0">
                <a:latin typeface="+mj-lt"/>
              </a:rPr>
              <a:t> en la misma intervención quirúrgica</a:t>
            </a:r>
          </a:p>
          <a:p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BD414E2-D5A1-839C-CE06-9854ACB0B095}"/>
              </a:ext>
            </a:extLst>
          </p:cNvPr>
          <p:cNvSpPr txBox="1"/>
          <p:nvPr/>
        </p:nvSpPr>
        <p:spPr>
          <a:xfrm>
            <a:off x="492794" y="3409764"/>
            <a:ext cx="473960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dirty="0">
                <a:latin typeface="+mj-lt"/>
              </a:rPr>
              <a:t>Presentamos la 2ª Edición de este Curso de Especialización semipresencial con un programa fundamentalmente práctico dirigido a los médicos de especialidades que participan en el tratamiento quirúrgico del cáncer de mama</a:t>
            </a:r>
          </a:p>
        </p:txBody>
      </p:sp>
      <p:pic>
        <p:nvPicPr>
          <p:cNvPr id="8" name="3 Marcador de contenido" descr="IMG_20190918_102842.jpg"/>
          <p:cNvPicPr>
            <a:picLocks noChangeAspect="1"/>
          </p:cNvPicPr>
          <p:nvPr/>
        </p:nvPicPr>
        <p:blipFill>
          <a:blip r:embed="rId2" cstate="print"/>
          <a:srcRect l="3331" r="1209" b="19818"/>
          <a:stretch>
            <a:fillRect/>
          </a:stretch>
        </p:blipFill>
        <p:spPr>
          <a:xfrm>
            <a:off x="5687736" y="3147525"/>
            <a:ext cx="3011647" cy="3372856"/>
          </a:xfrm>
          <a:prstGeom prst="rect">
            <a:avLst/>
          </a:prstGeom>
        </p:spPr>
      </p:pic>
      <p:sp>
        <p:nvSpPr>
          <p:cNvPr id="9" name="Elipse 8"/>
          <p:cNvSpPr/>
          <p:nvPr/>
        </p:nvSpPr>
        <p:spPr>
          <a:xfrm>
            <a:off x="6406166" y="4710385"/>
            <a:ext cx="98854" cy="12356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5158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65273" y="1046206"/>
            <a:ext cx="79659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dirty="0">
                <a:latin typeface="+mj-lt"/>
              </a:rPr>
              <a:t>Formar a los asistentes sobre las novedades en cirugía oncológica mamaria y las principales técnicas de cirugía </a:t>
            </a:r>
            <a:r>
              <a:rPr lang="es-ES" dirty="0" err="1">
                <a:latin typeface="+mj-lt"/>
              </a:rPr>
              <a:t>oncoplástica</a:t>
            </a:r>
            <a:r>
              <a:rPr lang="es-ES" dirty="0">
                <a:latin typeface="+mj-lt"/>
              </a:rPr>
              <a:t> (técnicas de </a:t>
            </a:r>
            <a:r>
              <a:rPr lang="es-ES" b="1" dirty="0" err="1">
                <a:latin typeface="+mj-lt"/>
              </a:rPr>
              <a:t>remodelling</a:t>
            </a:r>
            <a:r>
              <a:rPr lang="es-ES" dirty="0">
                <a:latin typeface="+mj-lt"/>
              </a:rPr>
              <a:t> y de </a:t>
            </a:r>
            <a:r>
              <a:rPr lang="es-ES" b="1" dirty="0">
                <a:latin typeface="+mj-lt"/>
              </a:rPr>
              <a:t>reposición de volumen</a:t>
            </a:r>
            <a:r>
              <a:rPr lang="es-ES" dirty="0">
                <a:latin typeface="+mj-lt"/>
              </a:rPr>
              <a:t>), desde un punto de vista fundamentalmente práctico</a:t>
            </a:r>
          </a:p>
          <a:p>
            <a:pPr>
              <a:lnSpc>
                <a:spcPct val="150000"/>
              </a:lnSpc>
            </a:pPr>
            <a:r>
              <a:rPr lang="es-ES" dirty="0">
                <a:latin typeface="+mj-lt"/>
              </a:rPr>
              <a:t>Ayudar a los profesionales que tratan quirúrgicamente el cáncer de mama a mejorar su arsenal de técnicas para </a:t>
            </a:r>
            <a:r>
              <a:rPr lang="es-ES" b="1" dirty="0">
                <a:latin typeface="+mj-lt"/>
              </a:rPr>
              <a:t>cirugía conservadora</a:t>
            </a:r>
            <a:r>
              <a:rPr lang="es-ES" dirty="0">
                <a:latin typeface="+mj-lt"/>
              </a:rPr>
              <a:t> y obtener los </a:t>
            </a:r>
            <a:r>
              <a:rPr lang="es-ES" b="1" dirty="0">
                <a:latin typeface="+mj-lt"/>
              </a:rPr>
              <a:t>mejores resultados</a:t>
            </a:r>
            <a:r>
              <a:rPr lang="es-ES" dirty="0">
                <a:latin typeface="+mj-lt"/>
              </a:rPr>
              <a:t> posibles para la paciente</a:t>
            </a:r>
          </a:p>
        </p:txBody>
      </p:sp>
      <p:pic>
        <p:nvPicPr>
          <p:cNvPr id="6" name="Imagen 3" descr="figure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938" y="3938749"/>
            <a:ext cx="3792543" cy="251190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565274" y="369654"/>
            <a:ext cx="7965989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+mj-lt"/>
              </a:rPr>
              <a:t>OBJETIVO</a:t>
            </a:r>
          </a:p>
        </p:txBody>
      </p:sp>
    </p:spTree>
    <p:extLst>
      <p:ext uri="{BB962C8B-B14F-4D97-AF65-F5344CB8AC3E}">
        <p14:creationId xmlns:p14="http://schemas.microsoft.com/office/powerpoint/2010/main" val="946302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5238DC1-FB99-2E95-740E-E56B5371C97D}"/>
              </a:ext>
            </a:extLst>
          </p:cNvPr>
          <p:cNvSpPr txBox="1"/>
          <p:nvPr/>
        </p:nvSpPr>
        <p:spPr>
          <a:xfrm>
            <a:off x="570373" y="738986"/>
            <a:ext cx="740385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dirty="0">
                <a:latin typeface="+mj-lt"/>
              </a:rPr>
              <a:t>Dr. Miguel Ángel Luna Tomás. Coordinador </a:t>
            </a:r>
            <a:r>
              <a:rPr lang="es-ES" sz="1400" dirty="0" err="1">
                <a:latin typeface="+mj-lt"/>
              </a:rPr>
              <a:t>Unitat</a:t>
            </a:r>
            <a:r>
              <a:rPr lang="es-ES" sz="1400" dirty="0">
                <a:latin typeface="+mj-lt"/>
              </a:rPr>
              <a:t> Funcional de Mama. Hospital </a:t>
            </a:r>
            <a:r>
              <a:rPr lang="es-ES" sz="1400" dirty="0" err="1">
                <a:latin typeface="+mj-lt"/>
              </a:rPr>
              <a:t>Germans</a:t>
            </a:r>
            <a:r>
              <a:rPr lang="es-ES" sz="1400" dirty="0">
                <a:latin typeface="+mj-lt"/>
              </a:rPr>
              <a:t> </a:t>
            </a:r>
            <a:r>
              <a:rPr lang="es-ES" sz="1400" dirty="0" err="1">
                <a:latin typeface="+mj-lt"/>
              </a:rPr>
              <a:t>Trias</a:t>
            </a:r>
            <a:endParaRPr lang="es-ES" sz="14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s-ES" sz="1400" dirty="0">
                <a:latin typeface="+mj-lt"/>
              </a:rPr>
              <a:t>Dr. Jordi Vilà Poyatos. Médico adjunto. Cirugía Plástica. Hospital </a:t>
            </a:r>
            <a:r>
              <a:rPr lang="es-ES" sz="1400" dirty="0" err="1">
                <a:latin typeface="+mj-lt"/>
              </a:rPr>
              <a:t>Germans</a:t>
            </a:r>
            <a:r>
              <a:rPr lang="es-ES" sz="1400" dirty="0">
                <a:latin typeface="+mj-lt"/>
              </a:rPr>
              <a:t> </a:t>
            </a:r>
            <a:r>
              <a:rPr lang="es-ES" sz="1400" dirty="0" err="1">
                <a:latin typeface="+mj-lt"/>
              </a:rPr>
              <a:t>Trias</a:t>
            </a:r>
            <a:endParaRPr lang="es-ES" sz="14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es-ES" sz="1400" dirty="0">
              <a:latin typeface="+mj-lt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65274" y="369654"/>
            <a:ext cx="7965989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+mj-lt"/>
              </a:rPr>
              <a:t>DIRECCIÓN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565271" y="1668049"/>
            <a:ext cx="7965989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+mj-lt"/>
              </a:rPr>
              <a:t>COORDINACIÓN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5238DC1-FB99-2E95-740E-E56B5371C97D}"/>
              </a:ext>
            </a:extLst>
          </p:cNvPr>
          <p:cNvSpPr txBox="1"/>
          <p:nvPr/>
        </p:nvSpPr>
        <p:spPr>
          <a:xfrm>
            <a:off x="570372" y="2042317"/>
            <a:ext cx="68601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dirty="0">
                <a:latin typeface="+mj-lt"/>
              </a:rPr>
              <a:t>Dr. Miquel Prats De Puig. </a:t>
            </a:r>
            <a:r>
              <a:rPr lang="es-ES" sz="1400" dirty="0" err="1">
                <a:latin typeface="+mj-lt"/>
              </a:rPr>
              <a:t>Acadèmia</a:t>
            </a:r>
            <a:r>
              <a:rPr lang="es-ES" sz="1400" dirty="0">
                <a:latin typeface="+mj-lt"/>
              </a:rPr>
              <a:t> Internacional de Senología (UB). Hospital del Pilar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65271" y="2643280"/>
            <a:ext cx="7965989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+mj-lt"/>
              </a:rPr>
              <a:t>PROFESORADO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5238DC1-FB99-2E95-740E-E56B5371C97D}"/>
              </a:ext>
            </a:extLst>
          </p:cNvPr>
          <p:cNvSpPr txBox="1"/>
          <p:nvPr/>
        </p:nvSpPr>
        <p:spPr>
          <a:xfrm>
            <a:off x="565271" y="3012612"/>
            <a:ext cx="7965989" cy="3664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200" dirty="0">
                <a:latin typeface="+mj-lt"/>
              </a:rPr>
              <a:t>Dra. Carmen Higueras </a:t>
            </a:r>
            <a:r>
              <a:rPr lang="es-ES" sz="1200" dirty="0" err="1">
                <a:latin typeface="+mj-lt"/>
              </a:rPr>
              <a:t>Suñé</a:t>
            </a:r>
            <a:r>
              <a:rPr lang="es-ES" sz="1200" dirty="0">
                <a:latin typeface="+mj-lt"/>
              </a:rPr>
              <a:t>. Jefa de Servicio. Cirugía Plástica. Hospital </a:t>
            </a:r>
            <a:r>
              <a:rPr lang="es-ES" sz="1200" dirty="0" err="1">
                <a:latin typeface="+mj-lt"/>
              </a:rPr>
              <a:t>Germans</a:t>
            </a:r>
            <a:r>
              <a:rPr lang="es-ES" sz="1200" dirty="0">
                <a:latin typeface="+mj-lt"/>
              </a:rPr>
              <a:t> </a:t>
            </a:r>
            <a:r>
              <a:rPr lang="es-ES" sz="1200" dirty="0" err="1">
                <a:latin typeface="+mj-lt"/>
              </a:rPr>
              <a:t>Trias</a:t>
            </a:r>
            <a:endParaRPr lang="es-ES" sz="12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latin typeface="+mj-lt"/>
              </a:rPr>
              <a:t>Dr. Cristian Carrasco López. Jefe de Sección. Cirugía Plástica. Hospital </a:t>
            </a:r>
            <a:r>
              <a:rPr lang="es-ES" sz="1200" dirty="0" err="1">
                <a:latin typeface="+mj-lt"/>
              </a:rPr>
              <a:t>Germans</a:t>
            </a:r>
            <a:r>
              <a:rPr lang="es-ES" sz="1200" dirty="0">
                <a:latin typeface="+mj-lt"/>
              </a:rPr>
              <a:t> </a:t>
            </a:r>
            <a:r>
              <a:rPr lang="es-ES" sz="1200" dirty="0" err="1">
                <a:latin typeface="+mj-lt"/>
              </a:rPr>
              <a:t>Trias</a:t>
            </a:r>
            <a:endParaRPr lang="es-ES" sz="12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latin typeface="+mj-lt"/>
              </a:rPr>
              <a:t>Dra. María Del Río Escribano. Médico adjunto. Cirugía Plástica. Hospital </a:t>
            </a:r>
            <a:r>
              <a:rPr lang="es-ES" sz="1200" dirty="0" err="1">
                <a:latin typeface="+mj-lt"/>
              </a:rPr>
              <a:t>Germans</a:t>
            </a:r>
            <a:r>
              <a:rPr lang="es-ES" sz="1200" dirty="0">
                <a:latin typeface="+mj-lt"/>
              </a:rPr>
              <a:t> </a:t>
            </a:r>
            <a:r>
              <a:rPr lang="es-ES" sz="1200" dirty="0" err="1">
                <a:latin typeface="+mj-lt"/>
              </a:rPr>
              <a:t>Trias</a:t>
            </a:r>
            <a:endParaRPr lang="es-ES" sz="12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latin typeface="+mj-lt"/>
              </a:rPr>
              <a:t>Dra. Oihane García Senosiain. Médico adjunto. Cirugía Plástica. Hospital </a:t>
            </a:r>
            <a:r>
              <a:rPr lang="es-ES" sz="1200" dirty="0" err="1">
                <a:latin typeface="+mj-lt"/>
              </a:rPr>
              <a:t>Germans</a:t>
            </a:r>
            <a:r>
              <a:rPr lang="es-ES" sz="1200" dirty="0">
                <a:latin typeface="+mj-lt"/>
              </a:rPr>
              <a:t> </a:t>
            </a:r>
            <a:r>
              <a:rPr lang="es-ES" sz="1200" dirty="0" err="1">
                <a:latin typeface="+mj-lt"/>
              </a:rPr>
              <a:t>Trias</a:t>
            </a:r>
            <a:endParaRPr lang="es-ES" sz="12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latin typeface="+mj-lt"/>
              </a:rPr>
              <a:t>Dra. Paloma Malagón López. Médico adjunto. Cirugía Plástica. Hospital </a:t>
            </a:r>
            <a:r>
              <a:rPr lang="es-ES" sz="1200" dirty="0" err="1">
                <a:latin typeface="+mj-lt"/>
              </a:rPr>
              <a:t>Germans</a:t>
            </a:r>
            <a:r>
              <a:rPr lang="es-ES" sz="1200" dirty="0">
                <a:latin typeface="+mj-lt"/>
              </a:rPr>
              <a:t> </a:t>
            </a:r>
            <a:r>
              <a:rPr lang="es-ES" sz="1200" dirty="0" err="1">
                <a:latin typeface="+mj-lt"/>
              </a:rPr>
              <a:t>Trias</a:t>
            </a:r>
            <a:endParaRPr lang="es-ES" sz="12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latin typeface="+mj-lt"/>
              </a:rPr>
              <a:t>Dra. </a:t>
            </a:r>
            <a:r>
              <a:rPr lang="es-ES" sz="1200" dirty="0" err="1">
                <a:latin typeface="+mj-lt"/>
              </a:rPr>
              <a:t>Zoe</a:t>
            </a:r>
            <a:r>
              <a:rPr lang="es-ES" sz="1200" dirty="0">
                <a:latin typeface="+mj-lt"/>
              </a:rPr>
              <a:t> </a:t>
            </a:r>
            <a:r>
              <a:rPr lang="es-ES" sz="1200" dirty="0" err="1">
                <a:latin typeface="+mj-lt"/>
              </a:rPr>
              <a:t>Cholbi</a:t>
            </a:r>
            <a:r>
              <a:rPr lang="es-ES" sz="1200" dirty="0">
                <a:latin typeface="+mj-lt"/>
              </a:rPr>
              <a:t> Navarro. Médico residente. Cirugía Plástica. Hospital </a:t>
            </a:r>
            <a:r>
              <a:rPr lang="es-ES" sz="1200" dirty="0" err="1">
                <a:latin typeface="+mj-lt"/>
              </a:rPr>
              <a:t>Germans</a:t>
            </a:r>
            <a:r>
              <a:rPr lang="es-ES" sz="1200" dirty="0">
                <a:latin typeface="+mj-lt"/>
              </a:rPr>
              <a:t> </a:t>
            </a:r>
            <a:r>
              <a:rPr lang="es-ES" sz="1200" dirty="0" err="1">
                <a:latin typeface="+mj-lt"/>
              </a:rPr>
              <a:t>Trias</a:t>
            </a:r>
            <a:endParaRPr lang="es-ES" sz="12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latin typeface="+mj-lt"/>
              </a:rPr>
              <a:t>Dr. Joan Francesc Julián Ibáñez. Jefe de Servicio. Cirugía General y Digestiva. Hospital </a:t>
            </a:r>
            <a:r>
              <a:rPr lang="es-ES" sz="1200" dirty="0" err="1">
                <a:latin typeface="+mj-lt"/>
              </a:rPr>
              <a:t>Germans</a:t>
            </a:r>
            <a:r>
              <a:rPr lang="es-ES" sz="1200" dirty="0">
                <a:latin typeface="+mj-lt"/>
              </a:rPr>
              <a:t> </a:t>
            </a:r>
            <a:r>
              <a:rPr lang="es-ES" sz="1200" dirty="0" err="1">
                <a:latin typeface="+mj-lt"/>
              </a:rPr>
              <a:t>Trias</a:t>
            </a:r>
            <a:endParaRPr lang="es-ES" sz="12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latin typeface="+mj-lt"/>
              </a:rPr>
              <a:t>Dra. Lidia Blay </a:t>
            </a:r>
            <a:r>
              <a:rPr lang="es-ES" sz="1200" dirty="0" err="1">
                <a:latin typeface="+mj-lt"/>
              </a:rPr>
              <a:t>Aulina</a:t>
            </a:r>
            <a:r>
              <a:rPr lang="es-ES" sz="1200" dirty="0">
                <a:latin typeface="+mj-lt"/>
              </a:rPr>
              <a:t>. Médico adjunto. Cirugía General y Digestiva. Hospital </a:t>
            </a:r>
            <a:r>
              <a:rPr lang="es-ES" sz="1200" dirty="0" err="1">
                <a:latin typeface="+mj-lt"/>
              </a:rPr>
              <a:t>Germans</a:t>
            </a:r>
            <a:r>
              <a:rPr lang="es-ES" sz="1200" dirty="0">
                <a:latin typeface="+mj-lt"/>
              </a:rPr>
              <a:t> </a:t>
            </a:r>
            <a:r>
              <a:rPr lang="es-ES" sz="1200" dirty="0" err="1">
                <a:latin typeface="+mj-lt"/>
              </a:rPr>
              <a:t>Trias</a:t>
            </a:r>
            <a:endParaRPr lang="es-ES" sz="12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latin typeface="+mj-lt"/>
              </a:rPr>
              <a:t>Dra. </a:t>
            </a:r>
            <a:r>
              <a:rPr lang="es-ES" sz="1200" dirty="0" err="1">
                <a:latin typeface="+mj-lt"/>
              </a:rPr>
              <a:t>Iciar</a:t>
            </a:r>
            <a:r>
              <a:rPr lang="es-ES" sz="1200" dirty="0">
                <a:latin typeface="+mj-lt"/>
              </a:rPr>
              <a:t> Pascual Miguel. Médico adjunto. Cirugía General y Digestiva. Hospital </a:t>
            </a:r>
            <a:r>
              <a:rPr lang="es-ES" sz="1200" dirty="0" err="1">
                <a:latin typeface="+mj-lt"/>
              </a:rPr>
              <a:t>Germans</a:t>
            </a:r>
            <a:r>
              <a:rPr lang="es-ES" sz="1200" dirty="0">
                <a:latin typeface="+mj-lt"/>
              </a:rPr>
              <a:t> </a:t>
            </a:r>
            <a:r>
              <a:rPr lang="es-ES" sz="1200" dirty="0" err="1">
                <a:latin typeface="+mj-lt"/>
              </a:rPr>
              <a:t>Trias</a:t>
            </a:r>
            <a:endParaRPr lang="es-ES" sz="12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latin typeface="+mj-lt"/>
              </a:rPr>
              <a:t>Dr. Cristian Ríos </a:t>
            </a:r>
            <a:r>
              <a:rPr lang="es-ES" sz="1200" dirty="0" err="1">
                <a:latin typeface="+mj-lt"/>
              </a:rPr>
              <a:t>Gonzálvez</a:t>
            </a:r>
            <a:r>
              <a:rPr lang="es-ES" sz="1200" dirty="0">
                <a:latin typeface="+mj-lt"/>
              </a:rPr>
              <a:t>. Médico adjunto. Ginecología y Obstetricia. Hospital </a:t>
            </a:r>
            <a:r>
              <a:rPr lang="es-ES" sz="1200" dirty="0" err="1">
                <a:latin typeface="+mj-lt"/>
              </a:rPr>
              <a:t>Germans</a:t>
            </a:r>
            <a:r>
              <a:rPr lang="es-ES" sz="1200" dirty="0">
                <a:latin typeface="+mj-lt"/>
              </a:rPr>
              <a:t> </a:t>
            </a:r>
            <a:r>
              <a:rPr lang="es-ES" sz="1200" dirty="0" err="1">
                <a:latin typeface="+mj-lt"/>
              </a:rPr>
              <a:t>Trias</a:t>
            </a:r>
            <a:endParaRPr lang="es-ES" sz="12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latin typeface="+mj-lt"/>
              </a:rPr>
              <a:t>Dr. Pau Nicolau Batalla. Médico adjunto. Ginecología y Obstetricia. Hospital del Mar</a:t>
            </a:r>
          </a:p>
          <a:p>
            <a:pPr>
              <a:lnSpc>
                <a:spcPct val="150000"/>
              </a:lnSpc>
            </a:pPr>
            <a:r>
              <a:rPr lang="es-ES" sz="1200" dirty="0">
                <a:latin typeface="+mj-lt"/>
              </a:rPr>
              <a:t>Dr. Óscar Aparicio Rodríguez. Médico adjunto. Cirugía General y Digestiva. Hospital </a:t>
            </a:r>
            <a:r>
              <a:rPr lang="es-ES" sz="1200" dirty="0" err="1">
                <a:latin typeface="+mj-lt"/>
              </a:rPr>
              <a:t>Parc</a:t>
            </a:r>
            <a:r>
              <a:rPr lang="es-ES" sz="1200" dirty="0">
                <a:latin typeface="+mj-lt"/>
              </a:rPr>
              <a:t> </a:t>
            </a:r>
            <a:r>
              <a:rPr lang="es-ES" sz="1200" dirty="0" err="1">
                <a:latin typeface="+mj-lt"/>
              </a:rPr>
              <a:t>Taulí</a:t>
            </a:r>
            <a:endParaRPr lang="es-ES" sz="12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s-ES" sz="1200" dirty="0">
                <a:latin typeface="+mj-lt"/>
              </a:rPr>
              <a:t>Dr. Ignacio Miranda Gómez. Médico adjunto. Radiodiagnóstico. Hospital </a:t>
            </a:r>
            <a:r>
              <a:rPr lang="es-ES" sz="1200" dirty="0" err="1">
                <a:latin typeface="+mj-lt"/>
              </a:rPr>
              <a:t>Vall</a:t>
            </a:r>
            <a:r>
              <a:rPr lang="es-ES" sz="1200" dirty="0">
                <a:latin typeface="+mj-lt"/>
              </a:rPr>
              <a:t> </a:t>
            </a:r>
            <a:r>
              <a:rPr lang="es-ES" sz="1200" dirty="0" err="1">
                <a:latin typeface="+mj-lt"/>
              </a:rPr>
              <a:t>d’Hebrón</a:t>
            </a:r>
            <a:endParaRPr lang="es-E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3278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014B93A-1B6D-F3FD-D70E-08BABDFF51C5}"/>
              </a:ext>
            </a:extLst>
          </p:cNvPr>
          <p:cNvSpPr txBox="1"/>
          <p:nvPr/>
        </p:nvSpPr>
        <p:spPr>
          <a:xfrm>
            <a:off x="790575" y="335845"/>
            <a:ext cx="4543425" cy="36933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>
                <a:latin typeface="+mj-lt"/>
              </a:rPr>
              <a:t>El Curso se divide en 3 Bloques:</a:t>
            </a:r>
          </a:p>
          <a:p>
            <a:endParaRPr lang="es-ES" dirty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dirty="0">
                <a:latin typeface="+mj-lt"/>
              </a:rPr>
              <a:t>Formación online: Bases teóricas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>
                <a:latin typeface="+mj-lt"/>
              </a:rPr>
              <a:t>Formación presencial (27/11/2023-01/12/23; Hospital </a:t>
            </a:r>
            <a:r>
              <a:rPr lang="es-ES" dirty="0" err="1">
                <a:latin typeface="+mj-lt"/>
              </a:rPr>
              <a:t>Germans</a:t>
            </a:r>
            <a:r>
              <a:rPr lang="es-ES" dirty="0">
                <a:latin typeface="+mj-lt"/>
              </a:rPr>
              <a:t> </a:t>
            </a:r>
            <a:r>
              <a:rPr lang="es-ES" dirty="0" err="1">
                <a:latin typeface="+mj-lt"/>
              </a:rPr>
              <a:t>Trias</a:t>
            </a:r>
            <a:r>
              <a:rPr lang="es-ES" dirty="0">
                <a:latin typeface="+mj-lt"/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dirty="0">
                <a:latin typeface="+mj-lt"/>
              </a:rPr>
              <a:t>Clases presenciales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dirty="0">
                <a:latin typeface="+mj-lt"/>
              </a:rPr>
              <a:t>Cirugía en directo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dirty="0">
                <a:latin typeface="+mj-lt"/>
              </a:rPr>
              <a:t>Cirugía en diferido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dirty="0">
                <a:latin typeface="+mj-lt"/>
              </a:rPr>
              <a:t>Disección en cadáver fresco (30/11/23. </a:t>
            </a:r>
            <a:r>
              <a:rPr lang="es-ES" dirty="0" err="1">
                <a:latin typeface="+mj-lt"/>
              </a:rPr>
              <a:t>Facultat</a:t>
            </a:r>
            <a:r>
              <a:rPr lang="es-ES" dirty="0">
                <a:latin typeface="+mj-lt"/>
              </a:rPr>
              <a:t> de Medicina, </a:t>
            </a:r>
            <a:r>
              <a:rPr lang="es-ES" dirty="0" err="1">
                <a:latin typeface="+mj-lt"/>
              </a:rPr>
              <a:t>Universitat</a:t>
            </a:r>
            <a:r>
              <a:rPr lang="es-ES" dirty="0">
                <a:latin typeface="+mj-lt"/>
              </a:rPr>
              <a:t> de Girona)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>
                <a:latin typeface="+mj-lt"/>
              </a:rPr>
              <a:t>Formación online: Discusión de casos clínicos y evaluación final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0300FF6-0B95-EA56-FAAC-FBF112B0F31B}"/>
              </a:ext>
            </a:extLst>
          </p:cNvPr>
          <p:cNvSpPr txBox="1"/>
          <p:nvPr/>
        </p:nvSpPr>
        <p:spPr>
          <a:xfrm>
            <a:off x="790575" y="4697626"/>
            <a:ext cx="8001000" cy="14773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>
                <a:latin typeface="+mj-lt"/>
              </a:rPr>
              <a:t>DURACIÓN: 85 horas de docencia teórica + 40 horas de docencia práctica</a:t>
            </a:r>
          </a:p>
          <a:p>
            <a:r>
              <a:rPr lang="es-ES" b="1" dirty="0">
                <a:latin typeface="+mj-lt"/>
              </a:rPr>
              <a:t>TOTAL</a:t>
            </a:r>
            <a:r>
              <a:rPr lang="es-ES" b="1">
                <a:latin typeface="+mj-lt"/>
              </a:rPr>
              <a:t>: 5 </a:t>
            </a:r>
            <a:r>
              <a:rPr lang="es-ES" b="1" dirty="0">
                <a:latin typeface="+mj-lt"/>
              </a:rPr>
              <a:t>créditos ECTS</a:t>
            </a:r>
          </a:p>
          <a:p>
            <a:endParaRPr lang="es-ES" b="1" dirty="0">
              <a:latin typeface="+mj-lt"/>
            </a:endParaRPr>
          </a:p>
          <a:p>
            <a:r>
              <a:rPr lang="es-ES" b="1" dirty="0">
                <a:latin typeface="+mj-lt"/>
              </a:rPr>
              <a:t>10 plazas disponibles</a:t>
            </a:r>
          </a:p>
          <a:p>
            <a:r>
              <a:rPr lang="es-ES" b="1" dirty="0">
                <a:latin typeface="+mj-lt"/>
              </a:rPr>
              <a:t>Precio del Curso: 1500€</a:t>
            </a:r>
          </a:p>
        </p:txBody>
      </p:sp>
      <p:pic>
        <p:nvPicPr>
          <p:cNvPr id="1028" name="Picture 4" descr="Edificio hospitalario polivalente Hospital Germans Trías i Pujol">
            <a:extLst>
              <a:ext uri="{FF2B5EF4-FFF2-40B4-BE49-F238E27FC236}">
                <a16:creationId xmlns:a16="http://schemas.microsoft.com/office/drawing/2014/main" id="{7B62AAE5-E6EB-6EA5-28EF-771EF6D85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406048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acultad de Medicina &gt; Facultado &gt; Estructura &gt; Edificios - instalaciones">
            <a:extLst>
              <a:ext uri="{FF2B5EF4-FFF2-40B4-BE49-F238E27FC236}">
                <a16:creationId xmlns:a16="http://schemas.microsoft.com/office/drawing/2014/main" id="{8A61DDA0-3030-64CB-C2D6-11219423C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2405062"/>
            <a:ext cx="222885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688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254AC8B-CF65-8117-2B22-13293F219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274" y="930875"/>
            <a:ext cx="7886700" cy="5262563"/>
          </a:xfrm>
        </p:spPr>
        <p:txBody>
          <a:bodyPr>
            <a:normAutofit/>
          </a:bodyPr>
          <a:lstStyle/>
          <a:p>
            <a:pPr marL="220980" indent="0">
              <a:lnSpc>
                <a:spcPct val="120000"/>
              </a:lnSpc>
              <a:spcAft>
                <a:spcPts val="1000"/>
              </a:spcAft>
              <a:buNone/>
            </a:pPr>
            <a:r>
              <a:rPr lang="es-ES" sz="1800" b="1" i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BASES EN CIRUGÍA ONCOPLÁSTICA</a:t>
            </a:r>
            <a:endParaRPr lang="es-ES" sz="1800" b="1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457200" lvl="1" indent="0">
              <a:lnSpc>
                <a:spcPct val="120000"/>
              </a:lnSpc>
              <a:spcAft>
                <a:spcPts val="1000"/>
              </a:spcAft>
              <a:buNone/>
            </a:pPr>
            <a:r>
              <a:rPr lang="es-ES" sz="1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Incisiones y accesos en cirugía conservadora. Accesos de puerto único </a:t>
            </a:r>
          </a:p>
          <a:p>
            <a:pPr marL="457200" lvl="1" indent="0">
              <a:lnSpc>
                <a:spcPct val="120000"/>
              </a:lnSpc>
              <a:spcAft>
                <a:spcPts val="1000"/>
              </a:spcAft>
              <a:buNone/>
            </a:pPr>
            <a:r>
              <a:rPr lang="es-ES" sz="14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Remodelling</a:t>
            </a:r>
            <a:r>
              <a:rPr lang="es-ES" sz="1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: Patrón de </a:t>
            </a:r>
            <a:r>
              <a:rPr lang="es-ES" sz="14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pexia</a:t>
            </a:r>
            <a:r>
              <a:rPr lang="es-ES" sz="1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y reducción, Mastopexia </a:t>
            </a:r>
            <a:r>
              <a:rPr lang="es-ES" sz="14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periareolar</a:t>
            </a:r>
            <a:r>
              <a:rPr lang="es-ES" sz="1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(Round-Block), Colgajo de </a:t>
            </a:r>
            <a:r>
              <a:rPr lang="es-ES" sz="14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Grisotti</a:t>
            </a:r>
            <a:r>
              <a:rPr lang="es-ES" sz="1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, Otras mamoplastias</a:t>
            </a:r>
          </a:p>
          <a:p>
            <a:pPr marL="457200" lvl="1" indent="0">
              <a:lnSpc>
                <a:spcPct val="120000"/>
              </a:lnSpc>
              <a:spcAft>
                <a:spcPts val="1000"/>
              </a:spcAft>
              <a:buNone/>
            </a:pPr>
            <a:r>
              <a:rPr lang="es-ES" sz="1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Reposición de volumen: Colgajos de perforantes (ICAP, TDAP), LD, </a:t>
            </a:r>
            <a:r>
              <a:rPr lang="es-ES" sz="14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Lipofilling</a:t>
            </a:r>
            <a:endParaRPr lang="es-ES" sz="14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457200" lvl="1" indent="0">
              <a:lnSpc>
                <a:spcPct val="120000"/>
              </a:lnSpc>
              <a:spcAft>
                <a:spcPts val="1000"/>
              </a:spcAft>
              <a:buNone/>
            </a:pPr>
            <a:r>
              <a:rPr lang="es-ES" sz="1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Cirugía de las secuelas: Técnicas de reconstrucción del complejo areola-pezón, Resolución de complicaciones en cirugía axilar</a:t>
            </a:r>
          </a:p>
          <a:p>
            <a:pPr marL="220980" indent="0">
              <a:lnSpc>
                <a:spcPct val="120000"/>
              </a:lnSpc>
              <a:spcAft>
                <a:spcPts val="1000"/>
              </a:spcAft>
              <a:buNone/>
            </a:pPr>
            <a:r>
              <a:rPr lang="es-ES" sz="1800" b="1" i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NOVEDADES EN CIRUGÍA ONCOLÓGICA CONSERVADORA DE LA MAMA</a:t>
            </a:r>
            <a:endParaRPr lang="es-ES" sz="1800" b="1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457200" lvl="1" indent="0">
              <a:lnSpc>
                <a:spcPct val="120000"/>
              </a:lnSpc>
              <a:spcAft>
                <a:spcPts val="1000"/>
              </a:spcAft>
              <a:buNone/>
            </a:pPr>
            <a:r>
              <a:rPr lang="es-E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Radioterapia intraoperatoria. Aplicación en </a:t>
            </a:r>
            <a:r>
              <a:rPr lang="es-ES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oncoplástica</a:t>
            </a:r>
            <a:endParaRPr lang="es-E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lvl="1" indent="0">
              <a:lnSpc>
                <a:spcPct val="120000"/>
              </a:lnSpc>
              <a:spcAft>
                <a:spcPts val="1000"/>
              </a:spcAft>
              <a:buNone/>
            </a:pPr>
            <a:r>
              <a:rPr lang="es-E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Localización con semilla magnética (</a:t>
            </a:r>
            <a:r>
              <a:rPr lang="es-ES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Sentimag</a:t>
            </a:r>
            <a:r>
              <a:rPr lang="es-E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®, </a:t>
            </a:r>
            <a:r>
              <a:rPr lang="es-ES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Magseed</a:t>
            </a:r>
            <a:r>
              <a:rPr lang="es-E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®)</a:t>
            </a:r>
          </a:p>
          <a:p>
            <a:pPr marL="457200" lvl="1" indent="0">
              <a:lnSpc>
                <a:spcPct val="120000"/>
              </a:lnSpc>
              <a:spcAft>
                <a:spcPts val="1000"/>
              </a:spcAft>
              <a:buNone/>
            </a:pPr>
            <a:r>
              <a:rPr lang="es-E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Ecografía intraoperatoria en cirugía del cáncer de mama</a:t>
            </a:r>
          </a:p>
          <a:p>
            <a:pPr marL="457200" lvl="1" indent="0">
              <a:lnSpc>
                <a:spcPct val="120000"/>
              </a:lnSpc>
              <a:spcAft>
                <a:spcPts val="1000"/>
              </a:spcAft>
              <a:buNone/>
            </a:pPr>
            <a:r>
              <a:rPr lang="es-E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Integración de las técnicas de imagen durante la cirugía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565274" y="369654"/>
            <a:ext cx="7965989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+mj-lt"/>
              </a:rPr>
              <a:t>1r BLOQUE: DOCENCIA TEÓRICA ONLINE (40 HORAS)</a:t>
            </a:r>
          </a:p>
        </p:txBody>
      </p:sp>
    </p:spTree>
    <p:extLst>
      <p:ext uri="{BB962C8B-B14F-4D97-AF65-F5344CB8AC3E}">
        <p14:creationId xmlns:p14="http://schemas.microsoft.com/office/powerpoint/2010/main" val="1253538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93862E-A17B-C693-7139-2082A3483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273" y="1054443"/>
            <a:ext cx="8216261" cy="5279039"/>
          </a:xfrm>
        </p:spPr>
        <p:txBody>
          <a:bodyPr>
            <a:noAutofit/>
          </a:bodyPr>
          <a:lstStyle/>
          <a:p>
            <a:pPr marL="22098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s-ES" sz="1200" b="1" i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27/11/23: </a:t>
            </a:r>
            <a:r>
              <a:rPr lang="es-ES" sz="1200" b="1" i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HOSPITAL GERMANS TRIAS I PUJOL</a:t>
            </a:r>
            <a:endParaRPr lang="es-ES" sz="1200" b="1" i="1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678180" lvl="1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s-ES" sz="9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08:00-14:00h: REPASO DEL CONTENIDO ONLINE Y RESOLUCIÓN DE DUDAS</a:t>
            </a:r>
          </a:p>
          <a:p>
            <a:pPr marL="678180" lvl="1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s-ES" sz="9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15:00-17:00h: PRESENTACIÓN DE LOS CASOS CLÍNICOS QUIRÓFANO DÍA 2</a:t>
            </a:r>
          </a:p>
          <a:p>
            <a:pPr marL="22098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s-ES" sz="1200" b="1" i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28/11/23: HOSPITAL GERMANS TRIAS I PUJOL</a:t>
            </a:r>
          </a:p>
          <a:p>
            <a:pPr marL="678180" lvl="1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s-ES" sz="9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08:00-14:00h ACTIVIDAD QUIRÚRGICA EN QUIRÓFANO CGD/ GINECOLOGÍA</a:t>
            </a:r>
          </a:p>
          <a:p>
            <a:pPr marL="678180" lvl="1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s-ES" sz="9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15:00-17:00h: APLICACIÓN DE LAS TÉCNICAS EN CASOS CLÍNICOS, TALLER DE CASOS PRÁCTICOS Y PRESENTACIÓN CASOS CLÍNICOS QUIRÓFANO DÍA 3</a:t>
            </a:r>
          </a:p>
          <a:p>
            <a:pPr marL="22098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s-ES" sz="1200" b="1" i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29/11/23: HOSPITAL GERMANS TRIAS I PUJOL</a:t>
            </a:r>
          </a:p>
          <a:p>
            <a:pPr marL="678180" lvl="1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s-ES" sz="9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08:00-14:00h </a:t>
            </a:r>
            <a:r>
              <a:rPr lang="es-ES" sz="9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ACTIVIDAD QUIRÚRGICA: SECUELAS (QUIRÓFANO DE CIRUGÍA PLÁSTICA)</a:t>
            </a:r>
          </a:p>
          <a:p>
            <a:pPr marL="678180" lvl="1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s-ES" sz="9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15:00-17:00h: </a:t>
            </a:r>
            <a:r>
              <a:rPr lang="es-ES" sz="9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APLICACIÓN DE LAS TÉCNICAS EN CASOS CLÍNICOS</a:t>
            </a:r>
          </a:p>
          <a:p>
            <a:pPr marL="22098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s-ES" sz="1200" b="1" i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30/11/23: FACULTAT DE MEDICINA UNIVERSITAT DE GIRONA (SALA DE DISECCIÓN)</a:t>
            </a:r>
          </a:p>
          <a:p>
            <a:pPr marL="678180" lvl="1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s-ES" sz="900" dirty="0">
                <a:latin typeface="Calibri Light" panose="020F0302020204030204" pitchFamily="34" charset="0"/>
                <a:cs typeface="Calibri Light" panose="020F0302020204030204" pitchFamily="34" charset="0"/>
              </a:rPr>
              <a:t>08:00h-17:00h: DISECCIÓN EN CADÁVER FRESCO. </a:t>
            </a:r>
            <a:r>
              <a:rPr lang="es-ES" sz="9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PRESENTACIÓN CASOS CLÍNICOS QUIRÓFANO DÍA 5</a:t>
            </a:r>
            <a:r>
              <a:rPr lang="es-ES" sz="9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 </a:t>
            </a:r>
          </a:p>
          <a:p>
            <a:pPr marL="22098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s-ES" sz="1200" b="1" i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01/12/23: HOSPITAL GERMANS TRIAS I PUJOL</a:t>
            </a:r>
          </a:p>
          <a:p>
            <a:pPr marL="678180" lvl="1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s-ES" sz="9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08:00-14:00h ACTIVIDAD </a:t>
            </a:r>
            <a:r>
              <a:rPr lang="es-ES" sz="9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QUIRÚRGICA EN QUIRÓFANO DE GINECOLOGÍA</a:t>
            </a:r>
          </a:p>
          <a:p>
            <a:pPr marL="678180" lvl="1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s-ES" sz="9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15:00-17:00h: REPASO DE LAS TÉCNICAS QUIRÚRGICAS. DUDAS</a:t>
            </a:r>
            <a:endParaRPr lang="es-ES" sz="9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65274" y="369654"/>
            <a:ext cx="7965989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+mj-lt"/>
              </a:rPr>
              <a:t>2º BLOQUE: DOCENCIA TEÓRICA ONLINE (40 HORAS)</a:t>
            </a:r>
          </a:p>
        </p:txBody>
      </p:sp>
    </p:spTree>
    <p:extLst>
      <p:ext uri="{BB962C8B-B14F-4D97-AF65-F5344CB8AC3E}">
        <p14:creationId xmlns:p14="http://schemas.microsoft.com/office/powerpoint/2010/main" val="2603562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93862E-A17B-C693-7139-2082A3483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53297"/>
            <a:ext cx="7886700" cy="5023666"/>
          </a:xfrm>
        </p:spPr>
        <p:txBody>
          <a:bodyPr>
            <a:normAutofit/>
          </a:bodyPr>
          <a:lstStyle/>
          <a:p>
            <a:pPr marL="22098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s-ES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Valoración conjunta y discusión de casos prácticos</a:t>
            </a:r>
          </a:p>
          <a:p>
            <a:pPr marL="22098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s-ES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Trabajo final consistente en el análisis y desarrollo de 2 casos prácticos</a:t>
            </a:r>
          </a:p>
          <a:p>
            <a:pPr marL="22098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s-ES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Examen final tipo test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565274" y="369654"/>
            <a:ext cx="7965989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+mj-lt"/>
              </a:rPr>
              <a:t>3r BLOQUE: DOCENCIA TEÓRICA ONLINE + EVALUACIÓN FINAL (45 HORAS)</a:t>
            </a:r>
          </a:p>
        </p:txBody>
      </p:sp>
    </p:spTree>
    <p:extLst>
      <p:ext uri="{BB962C8B-B14F-4D97-AF65-F5344CB8AC3E}">
        <p14:creationId xmlns:p14="http://schemas.microsoft.com/office/powerpoint/2010/main" val="4122402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4617001"/>
            <a:ext cx="914400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4" name="Picture 6" descr="Hospital Universitario Germans Trias i Pujol - Wikipedia, la enciclopedia  libre">
            <a:extLst>
              <a:ext uri="{FF2B5EF4-FFF2-40B4-BE49-F238E27FC236}">
                <a16:creationId xmlns:a16="http://schemas.microsoft.com/office/drawing/2014/main" id="{1133E7A1-45EF-5BAB-EDAD-7E7B25233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924" y="4886152"/>
            <a:ext cx="1742053" cy="66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C79BBB0A-00F9-F363-F0F8-760083EB9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895" y="4991416"/>
            <a:ext cx="1426210" cy="66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EC340E2-2C4D-BDDE-4C1F-B1842971E8DF}"/>
              </a:ext>
            </a:extLst>
          </p:cNvPr>
          <p:cNvSpPr txBox="1"/>
          <p:nvPr/>
        </p:nvSpPr>
        <p:spPr>
          <a:xfrm>
            <a:off x="657224" y="428625"/>
            <a:ext cx="2061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  <a:latin typeface="+mj-lt"/>
              </a:rPr>
              <a:t>COLABORAN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7A7AFAA-DA81-11DC-B019-54411B9DD565}"/>
              </a:ext>
            </a:extLst>
          </p:cNvPr>
          <p:cNvSpPr txBox="1"/>
          <p:nvPr/>
        </p:nvSpPr>
        <p:spPr>
          <a:xfrm>
            <a:off x="1133475" y="1095375"/>
            <a:ext cx="6010275" cy="3788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Universitat</a:t>
            </a:r>
            <a:r>
              <a:rPr lang="es-E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Autònoma</a:t>
            </a:r>
            <a:r>
              <a:rPr lang="es-ES" dirty="0">
                <a:latin typeface="Calibri Light" panose="020F0302020204030204" pitchFamily="34" charset="0"/>
                <a:cs typeface="Calibri Light" panose="020F0302020204030204" pitchFamily="34" charset="0"/>
              </a:rPr>
              <a:t> de Barcelona (UAB)</a:t>
            </a:r>
          </a:p>
          <a:p>
            <a:pPr>
              <a:lnSpc>
                <a:spcPct val="150000"/>
              </a:lnSpc>
            </a:pPr>
            <a:r>
              <a:rPr lang="es-E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Universitat</a:t>
            </a:r>
            <a:r>
              <a:rPr lang="es-ES" dirty="0">
                <a:latin typeface="Calibri Light" panose="020F0302020204030204" pitchFamily="34" charset="0"/>
                <a:cs typeface="Calibri Light" panose="020F0302020204030204" pitchFamily="34" charset="0"/>
              </a:rPr>
              <a:t> de Girona (</a:t>
            </a:r>
            <a:r>
              <a:rPr lang="es-E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UdG</a:t>
            </a:r>
            <a:r>
              <a:rPr lang="es-ES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s-E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Acadèmia</a:t>
            </a:r>
            <a:r>
              <a:rPr lang="es-ES" dirty="0">
                <a:latin typeface="Calibri Light" panose="020F0302020204030204" pitchFamily="34" charset="0"/>
                <a:cs typeface="Calibri Light" panose="020F0302020204030204" pitchFamily="34" charset="0"/>
              </a:rPr>
              <a:t> Internacional de Senología (UB)</a:t>
            </a:r>
          </a:p>
          <a:p>
            <a:pPr>
              <a:lnSpc>
                <a:spcPct val="150000"/>
              </a:lnSpc>
            </a:pPr>
            <a:r>
              <a:rPr lang="es-ES" dirty="0">
                <a:latin typeface="Calibri Light" panose="020F0302020204030204" pitchFamily="34" charset="0"/>
                <a:cs typeface="Calibri Light" panose="020F0302020204030204" pitchFamily="34" charset="0"/>
              </a:rPr>
              <a:t>Sociedad Española de Senología y Patología Mamaria</a:t>
            </a:r>
          </a:p>
          <a:p>
            <a:pPr>
              <a:lnSpc>
                <a:spcPct val="150000"/>
              </a:lnSpc>
            </a:pPr>
            <a:r>
              <a:rPr lang="es-E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Unitat</a:t>
            </a:r>
            <a:r>
              <a:rPr lang="es-ES" dirty="0">
                <a:latin typeface="Calibri Light" panose="020F0302020204030204" pitchFamily="34" charset="0"/>
                <a:cs typeface="Calibri Light" panose="020F0302020204030204" pitchFamily="34" charset="0"/>
              </a:rPr>
              <a:t> Funcional de Mama de </a:t>
            </a:r>
            <a:r>
              <a:rPr lang="es-E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HUGTiP</a:t>
            </a:r>
            <a:endParaRPr lang="es-E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s-E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Servei</a:t>
            </a:r>
            <a:r>
              <a:rPr lang="es-ES" dirty="0">
                <a:latin typeface="Calibri Light" panose="020F0302020204030204" pitchFamily="34" charset="0"/>
                <a:cs typeface="Calibri Light" panose="020F0302020204030204" pitchFamily="34" charset="0"/>
              </a:rPr>
              <a:t> de </a:t>
            </a:r>
            <a:r>
              <a:rPr lang="es-E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Cirurgia</a:t>
            </a:r>
            <a:r>
              <a:rPr lang="es-E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Plàstica</a:t>
            </a:r>
            <a:r>
              <a:rPr lang="es-ES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s-E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Estètica</a:t>
            </a:r>
            <a:r>
              <a:rPr lang="es-ES" dirty="0">
                <a:latin typeface="Calibri Light" panose="020F0302020204030204" pitchFamily="34" charset="0"/>
                <a:cs typeface="Calibri Light" panose="020F0302020204030204" pitchFamily="34" charset="0"/>
              </a:rPr>
              <a:t> i Reparadora </a:t>
            </a:r>
            <a:r>
              <a:rPr lang="es-E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HUGTiP</a:t>
            </a:r>
            <a:endParaRPr lang="es-E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s-E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Servei</a:t>
            </a:r>
            <a:r>
              <a:rPr lang="es-ES" dirty="0">
                <a:latin typeface="Calibri Light" panose="020F0302020204030204" pitchFamily="34" charset="0"/>
                <a:cs typeface="Calibri Light" panose="020F0302020204030204" pitchFamily="34" charset="0"/>
              </a:rPr>
              <a:t> de </a:t>
            </a:r>
            <a:r>
              <a:rPr lang="es-E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Ginecologia</a:t>
            </a:r>
            <a:r>
              <a:rPr lang="es-ES" dirty="0">
                <a:latin typeface="Calibri Light" panose="020F0302020204030204" pitchFamily="34" charset="0"/>
                <a:cs typeface="Calibri Light" panose="020F0302020204030204" pitchFamily="34" charset="0"/>
              </a:rPr>
              <a:t> i </a:t>
            </a:r>
            <a:r>
              <a:rPr lang="es-E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Obstetrícia</a:t>
            </a:r>
            <a:r>
              <a:rPr lang="es-E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HUGTiP</a:t>
            </a:r>
            <a:endParaRPr lang="es-E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s-E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Servei</a:t>
            </a:r>
            <a:r>
              <a:rPr lang="es-ES" dirty="0">
                <a:latin typeface="Calibri Light" panose="020F0302020204030204" pitchFamily="34" charset="0"/>
                <a:cs typeface="Calibri Light" panose="020F0302020204030204" pitchFamily="34" charset="0"/>
              </a:rPr>
              <a:t> de </a:t>
            </a:r>
            <a:r>
              <a:rPr lang="es-E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Cirugia</a:t>
            </a:r>
            <a:r>
              <a:rPr lang="es-ES" dirty="0">
                <a:latin typeface="Calibri Light" panose="020F0302020204030204" pitchFamily="34" charset="0"/>
                <a:cs typeface="Calibri Light" panose="020F0302020204030204" pitchFamily="34" charset="0"/>
              </a:rPr>
              <a:t> General i Digestiva </a:t>
            </a:r>
            <a:r>
              <a:rPr lang="es-E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HUGTiP</a:t>
            </a:r>
            <a:endParaRPr lang="es-E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endParaRPr lang="es-E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Picture 10" descr="Universitat de Girona (UdG) | OCUD">
            <a:extLst>
              <a:ext uri="{FF2B5EF4-FFF2-40B4-BE49-F238E27FC236}">
                <a16:creationId xmlns:a16="http://schemas.microsoft.com/office/drawing/2014/main" id="{057CA2AF-228E-3687-ED29-93E080A36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828" y="5016153"/>
            <a:ext cx="1610248" cy="40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 descr="Texto&#10;&#10;Descripción generada automáticamente">
            <a:extLst>
              <a:ext uri="{FF2B5EF4-FFF2-40B4-BE49-F238E27FC236}">
                <a16:creationId xmlns:a16="http://schemas.microsoft.com/office/drawing/2014/main" id="{6294590D-D4BD-8E28-B1FC-45B279C05C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537" y="6048209"/>
            <a:ext cx="2266122" cy="349074"/>
          </a:xfrm>
          <a:prstGeom prst="rect">
            <a:avLst/>
          </a:prstGeom>
        </p:spPr>
      </p:pic>
      <p:pic>
        <p:nvPicPr>
          <p:cNvPr id="11" name="Imagen 10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92EC9AB7-E9F6-484C-16E6-C2B930F3690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43" b="29736"/>
          <a:stretch/>
        </p:blipFill>
        <p:spPr>
          <a:xfrm>
            <a:off x="2718486" y="5909663"/>
            <a:ext cx="1422400" cy="62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995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494</TotalTime>
  <Words>899</Words>
  <Application>Microsoft Office PowerPoint</Application>
  <PresentationFormat>Presentación en pantalla (4:3)</PresentationFormat>
  <Paragraphs>92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Jordi Vilà Poyatos</dc:creator>
  <cp:lastModifiedBy>Miguel Angel Luna Tomas</cp:lastModifiedBy>
  <cp:revision>50</cp:revision>
  <dcterms:created xsi:type="dcterms:W3CDTF">2022-06-08T16:12:00Z</dcterms:created>
  <dcterms:modified xsi:type="dcterms:W3CDTF">2023-05-23T19:58:42Z</dcterms:modified>
</cp:coreProperties>
</file>